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grandir Bold" panose="020B0604020202020204" charset="0"/>
      <p:regular r:id="rId9"/>
    </p:embeddedFont>
    <p:embeddedFont>
      <p:font typeface="Open Sans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50" r="-99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92460" y="358343"/>
            <a:ext cx="12458462" cy="1823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Associazione Azzurra</a:t>
            </a:r>
          </a:p>
        </p:txBody>
      </p:sp>
      <p:sp>
        <p:nvSpPr>
          <p:cNvPr id="4" name="Freeform 4"/>
          <p:cNvSpPr/>
          <p:nvPr/>
        </p:nvSpPr>
        <p:spPr>
          <a:xfrm>
            <a:off x="563169" y="8122742"/>
            <a:ext cx="3718037" cy="1135558"/>
          </a:xfrm>
          <a:custGeom>
            <a:avLst/>
            <a:gdLst/>
            <a:ahLst/>
            <a:cxnLst/>
            <a:rect l="l" t="t" r="r" b="b"/>
            <a:pathLst>
              <a:path w="3718037" h="1135558">
                <a:moveTo>
                  <a:pt x="0" y="0"/>
                </a:moveTo>
                <a:lnTo>
                  <a:pt x="3718037" y="0"/>
                </a:lnTo>
                <a:lnTo>
                  <a:pt x="3718037" y="1135558"/>
                </a:lnTo>
                <a:lnTo>
                  <a:pt x="0" y="11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324463" y="2828228"/>
            <a:ext cx="12490422" cy="6868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B28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CORSO DI DIFFERENZIAZIONE DIDATTICA AGAZZI PER INSEGNANTI </a:t>
            </a:r>
          </a:p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B28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 SCUOLA PRIMARIA E DELL’ INFANZIA</a:t>
            </a:r>
          </a:p>
          <a:p>
            <a:pPr algn="ctr">
              <a:lnSpc>
                <a:spcPts val="3920"/>
              </a:lnSpc>
            </a:pPr>
            <a:endParaRPr lang="en-US" sz="2800" b="1">
              <a:solidFill>
                <a:srgbClr val="2B28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B28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RICONOSCIUTO DAL MINISTERO DELL'ISTRUZIONE E DEL MERITO</a:t>
            </a:r>
          </a:p>
          <a:p>
            <a:pPr algn="ctr">
              <a:lnSpc>
                <a:spcPts val="3920"/>
              </a:lnSpc>
            </a:pPr>
            <a:endParaRPr lang="en-US" sz="2800" b="1">
              <a:solidFill>
                <a:srgbClr val="2B28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B28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COD 94124 SU PIATTAFORMA SOFIA</a:t>
            </a:r>
          </a:p>
          <a:p>
            <a:pPr algn="ctr">
              <a:lnSpc>
                <a:spcPts val="3920"/>
              </a:lnSpc>
            </a:pPr>
            <a:endParaRPr lang="en-US" sz="2800" b="1">
              <a:solidFill>
                <a:srgbClr val="2B28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5460"/>
              </a:lnSpc>
            </a:pPr>
            <a:r>
              <a:rPr lang="en-US" sz="3900" b="1">
                <a:solidFill>
                  <a:srgbClr val="2B28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MODULO N° 4</a:t>
            </a:r>
          </a:p>
          <a:p>
            <a:pPr algn="ctr">
              <a:lnSpc>
                <a:spcPts val="5180"/>
              </a:lnSpc>
            </a:pPr>
            <a:r>
              <a:rPr lang="en-US" sz="3700" b="1">
                <a:solidFill>
                  <a:srgbClr val="2B28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MOMENTI OPERATIVI DELL’EDUCATORE</a:t>
            </a:r>
          </a:p>
          <a:p>
            <a:pPr algn="ctr">
              <a:lnSpc>
                <a:spcPts val="5180"/>
              </a:lnSpc>
            </a:pPr>
            <a:endParaRPr lang="en-US" sz="3700" b="1">
              <a:solidFill>
                <a:srgbClr val="2B28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920"/>
              </a:lnSpc>
            </a:pPr>
            <a:endParaRPr lang="en-US" sz="3700" b="1">
              <a:solidFill>
                <a:srgbClr val="2B28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B282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CURA DELLA:  DOTT.SSA FRANCESCA BARBERIO</a:t>
            </a:r>
          </a:p>
          <a:p>
            <a:pPr algn="ctr">
              <a:lnSpc>
                <a:spcPts val="3360"/>
              </a:lnSpc>
            </a:pPr>
            <a:endParaRPr lang="en-US" sz="2800" b="1">
              <a:solidFill>
                <a:srgbClr val="2B282B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50" r="-99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92551" y="329768"/>
            <a:ext cx="14960651" cy="10118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0"/>
              </a:lnSpc>
            </a:pPr>
            <a:r>
              <a:rPr lang="en-US" sz="9521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Associazione Azzurra</a:t>
            </a:r>
          </a:p>
          <a:p>
            <a:pPr marL="820422" lvl="1" indent="-410211" algn="l">
              <a:lnSpc>
                <a:spcPts val="532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L’INDAGINE CONOSCITIVA DELLE FACOLTÀ PSICO-INTELLETTIVE DEL BAMBINO.</a:t>
            </a:r>
          </a:p>
          <a:p>
            <a:pPr marL="820422" lvl="1" indent="-410211" algn="l">
              <a:lnSpc>
                <a:spcPts val="532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MEZZI DI CUI SERVIRSI NELL’INDAGINE PSICOLOGICA; </a:t>
            </a:r>
          </a:p>
          <a:p>
            <a:pPr marL="820422" lvl="1" indent="-410211" algn="l">
              <a:lnSpc>
                <a:spcPts val="532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DAL CONCRETO ALL’ ASTRATTO, IL PROCESSO COGNITIVO;</a:t>
            </a:r>
          </a:p>
          <a:p>
            <a:pPr marL="820422" lvl="1" indent="-410211" algn="l">
              <a:lnSpc>
                <a:spcPts val="532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IL RISPETTO DELLA LIBERTÀ DELL’ALUNNO NEL PROCESSO COGNITIVO;</a:t>
            </a:r>
          </a:p>
          <a:p>
            <a:pPr marL="820422" lvl="1" indent="-410211" algn="l">
              <a:lnSpc>
                <a:spcPts val="532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L’ATTIVITA’ DELL’EDUCATORE ALLA LUCE DELLE SUE CONOSCENZE PEDAGOGICHE;</a:t>
            </a: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63169" y="8122742"/>
            <a:ext cx="3718037" cy="1135558"/>
          </a:xfrm>
          <a:custGeom>
            <a:avLst/>
            <a:gdLst/>
            <a:ahLst/>
            <a:cxnLst/>
            <a:rect l="l" t="t" r="r" b="b"/>
            <a:pathLst>
              <a:path w="3718037" h="1135558">
                <a:moveTo>
                  <a:pt x="0" y="0"/>
                </a:moveTo>
                <a:lnTo>
                  <a:pt x="3718037" y="0"/>
                </a:lnTo>
                <a:lnTo>
                  <a:pt x="3718037" y="1135558"/>
                </a:lnTo>
                <a:lnTo>
                  <a:pt x="0" y="11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50" r="-99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92551" y="329768"/>
            <a:ext cx="14960651" cy="11451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0"/>
              </a:lnSpc>
            </a:pPr>
            <a:r>
              <a:rPr lang="en-US" sz="9521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Associazione Azzurra</a:t>
            </a:r>
          </a:p>
          <a:p>
            <a:pPr algn="l">
              <a:lnSpc>
                <a:spcPts val="5320"/>
              </a:lnSpc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L’INDAGINE CONOSCITIVA DELLE FACOLTÀ PSICO-INTELLETTIVE DEL BAMBINO.</a:t>
            </a:r>
          </a:p>
          <a:p>
            <a:pPr marL="820422" lvl="1" indent="-410211" algn="l">
              <a:lnSpc>
                <a:spcPts val="532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LA SPONTANEITA’ DEL BAMBINO;</a:t>
            </a:r>
          </a:p>
          <a:p>
            <a:pPr marL="820422" lvl="1" indent="-410211" algn="l">
              <a:lnSpc>
                <a:spcPts val="532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    CONCETTO  DI GLOBALISMO;</a:t>
            </a:r>
          </a:p>
          <a:p>
            <a:pPr marL="820422" lvl="1" indent="-410211" algn="l">
              <a:lnSpc>
                <a:spcPts val="532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CONCETTO PRAGMATICO DI LOGICA INFANTILE;</a:t>
            </a:r>
          </a:p>
          <a:p>
            <a:pPr marL="820422" lvl="1" indent="-410211" algn="l">
              <a:lnSpc>
                <a:spcPts val="532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L’INTUITO NATURALE DELL’EDUCATORE;</a:t>
            </a:r>
          </a:p>
          <a:p>
            <a:pPr marL="820422" lvl="1" indent="-410211" algn="l">
              <a:lnSpc>
                <a:spcPts val="532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LA SCUOLA DI ROSA E CAROLINA RIFLETTE L’AMBIENTE FAMILIARE;</a:t>
            </a:r>
          </a:p>
          <a:p>
            <a:pPr marL="820422" lvl="1" indent="-410211" algn="l">
              <a:lnSpc>
                <a:spcPts val="532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LIBERTA’ DEL BAMBINO;</a:t>
            </a:r>
          </a:p>
          <a:p>
            <a:pPr algn="l">
              <a:lnSpc>
                <a:spcPts val="5320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5320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63169" y="8122742"/>
            <a:ext cx="3718037" cy="1135558"/>
          </a:xfrm>
          <a:custGeom>
            <a:avLst/>
            <a:gdLst/>
            <a:ahLst/>
            <a:cxnLst/>
            <a:rect l="l" t="t" r="r" b="b"/>
            <a:pathLst>
              <a:path w="3718037" h="1135558">
                <a:moveTo>
                  <a:pt x="0" y="0"/>
                </a:moveTo>
                <a:lnTo>
                  <a:pt x="3718037" y="0"/>
                </a:lnTo>
                <a:lnTo>
                  <a:pt x="3718037" y="1135558"/>
                </a:lnTo>
                <a:lnTo>
                  <a:pt x="0" y="11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50" r="-99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92551" y="329768"/>
            <a:ext cx="14960651" cy="1058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0"/>
              </a:lnSpc>
            </a:pPr>
            <a:r>
              <a:rPr lang="en-US" sz="9521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Associazione Azzurra</a:t>
            </a:r>
          </a:p>
          <a:p>
            <a:pPr algn="l">
              <a:lnSpc>
                <a:spcPts val="6574"/>
              </a:lnSpc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MEZZI DI CUI SERVIRSI NELL’INDAGINE PSICOLOGICA; </a:t>
            </a:r>
          </a:p>
          <a:p>
            <a:pPr marL="820422" lvl="1" indent="-410211" algn="l">
              <a:lnSpc>
                <a:spcPts val="6574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LA LINGUA PARLATA;</a:t>
            </a:r>
          </a:p>
          <a:p>
            <a:pPr marL="820422" lvl="1" indent="-410211" algn="l">
              <a:lnSpc>
                <a:spcPts val="6574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IL LAVORO EDUCATIVO;</a:t>
            </a:r>
          </a:p>
          <a:p>
            <a:pPr marL="820422" lvl="1" indent="-410211" algn="l">
              <a:lnSpc>
                <a:spcPts val="6574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IL DISEGNO;</a:t>
            </a:r>
          </a:p>
          <a:p>
            <a:pPr marL="820422" lvl="1" indent="-410211" algn="l">
              <a:lnSpc>
                <a:spcPts val="6574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IL CANTO;</a:t>
            </a:r>
          </a:p>
          <a:p>
            <a:pPr marL="820422" lvl="1" indent="-410211" algn="l">
              <a:lnSpc>
                <a:spcPts val="6574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LA RECITAZIONE;</a:t>
            </a:r>
          </a:p>
          <a:p>
            <a:pPr marL="820422" lvl="1" indent="-410211" algn="l">
              <a:lnSpc>
                <a:spcPts val="6574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IL MUSEO DIDATTICO;</a:t>
            </a:r>
          </a:p>
          <a:p>
            <a:pPr algn="l">
              <a:lnSpc>
                <a:spcPts val="5320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63169" y="8122742"/>
            <a:ext cx="3718037" cy="1135558"/>
          </a:xfrm>
          <a:custGeom>
            <a:avLst/>
            <a:gdLst/>
            <a:ahLst/>
            <a:cxnLst/>
            <a:rect l="l" t="t" r="r" b="b"/>
            <a:pathLst>
              <a:path w="3718037" h="1135558">
                <a:moveTo>
                  <a:pt x="0" y="0"/>
                </a:moveTo>
                <a:lnTo>
                  <a:pt x="3718037" y="0"/>
                </a:lnTo>
                <a:lnTo>
                  <a:pt x="3718037" y="1135558"/>
                </a:lnTo>
                <a:lnTo>
                  <a:pt x="0" y="11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50" r="-99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92551" y="329768"/>
            <a:ext cx="14960651" cy="7451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0"/>
              </a:lnSpc>
            </a:pPr>
            <a:r>
              <a:rPr lang="en-US" sz="9521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Associazione Azzurra</a:t>
            </a:r>
          </a:p>
          <a:p>
            <a:pPr algn="l">
              <a:lnSpc>
                <a:spcPts val="5320"/>
              </a:lnSpc>
            </a:pPr>
            <a:endParaRPr lang="en-US" sz="9521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l">
              <a:lnSpc>
                <a:spcPts val="5320"/>
              </a:lnSpc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DAL CONCRETO ALL’ ASTRATTO, IL PROCESSO COGNITIVO;</a:t>
            </a:r>
          </a:p>
          <a:p>
            <a:pPr algn="l">
              <a:lnSpc>
                <a:spcPts val="5320"/>
              </a:lnSpc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</a:p>
          <a:p>
            <a:pPr marL="820422" lvl="1" indent="-410211" algn="l">
              <a:lnSpc>
                <a:spcPts val="532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DOTTRINE PEDAGOGICHE BASATE  SULL’ESPERIENZA;</a:t>
            </a:r>
          </a:p>
          <a:p>
            <a:pPr algn="l">
              <a:lnSpc>
                <a:spcPts val="5320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63169" y="8122742"/>
            <a:ext cx="3718037" cy="1135558"/>
          </a:xfrm>
          <a:custGeom>
            <a:avLst/>
            <a:gdLst/>
            <a:ahLst/>
            <a:cxnLst/>
            <a:rect l="l" t="t" r="r" b="b"/>
            <a:pathLst>
              <a:path w="3718037" h="1135558">
                <a:moveTo>
                  <a:pt x="0" y="0"/>
                </a:moveTo>
                <a:lnTo>
                  <a:pt x="3718037" y="0"/>
                </a:lnTo>
                <a:lnTo>
                  <a:pt x="3718037" y="1135558"/>
                </a:lnTo>
                <a:lnTo>
                  <a:pt x="0" y="11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50" r="-99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92551" y="329768"/>
            <a:ext cx="14960651" cy="8803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0"/>
              </a:lnSpc>
            </a:pPr>
            <a:r>
              <a:rPr lang="en-US" sz="9521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Associazione Azzurra</a:t>
            </a:r>
          </a:p>
          <a:p>
            <a:pPr algn="l">
              <a:lnSpc>
                <a:spcPts val="5320"/>
              </a:lnSpc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  IL RISPETTO DELLA LIBERTÀ DELL’ALUNNO NEL PROCESSO   </a:t>
            </a:r>
          </a:p>
          <a:p>
            <a:pPr algn="l">
              <a:lnSpc>
                <a:spcPts val="5320"/>
              </a:lnSpc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  COGNITIVO</a:t>
            </a:r>
          </a:p>
          <a:p>
            <a:pPr marL="820422" lvl="1" indent="-410211" algn="l">
              <a:lnSpc>
                <a:spcPts val="665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IL BAMBINO OSSERVA SOLO SE SI SENTE LIBERO;</a:t>
            </a:r>
          </a:p>
          <a:p>
            <a:pPr marL="820422" lvl="1" indent="-410211" algn="l">
              <a:lnSpc>
                <a:spcPts val="665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 A SCUOLA DARE AL BAMBINO LE STESSE OPPORTUNITA’ CHE HA CASA ED IN FAMIGLIA;</a:t>
            </a:r>
          </a:p>
          <a:p>
            <a:pPr marL="820422" lvl="1" indent="-410211" algn="l">
              <a:lnSpc>
                <a:spcPts val="665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PRATICARE L’ESERCIZIO DELLA SOCIEVOLEZZA;</a:t>
            </a: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63169" y="8122742"/>
            <a:ext cx="3718037" cy="1135558"/>
          </a:xfrm>
          <a:custGeom>
            <a:avLst/>
            <a:gdLst/>
            <a:ahLst/>
            <a:cxnLst/>
            <a:rect l="l" t="t" r="r" b="b"/>
            <a:pathLst>
              <a:path w="3718037" h="1135558">
                <a:moveTo>
                  <a:pt x="0" y="0"/>
                </a:moveTo>
                <a:lnTo>
                  <a:pt x="3718037" y="0"/>
                </a:lnTo>
                <a:lnTo>
                  <a:pt x="3718037" y="1135558"/>
                </a:lnTo>
                <a:lnTo>
                  <a:pt x="0" y="11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50" r="-99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92551" y="329768"/>
            <a:ext cx="14960651" cy="929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30"/>
              </a:lnSpc>
            </a:pPr>
            <a:r>
              <a:rPr lang="en-US" sz="9521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Associazione Azzurra</a:t>
            </a:r>
          </a:p>
          <a:p>
            <a:pPr algn="l">
              <a:lnSpc>
                <a:spcPts val="5320"/>
              </a:lnSpc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L’ATTIVITA’ DELL’EDUCATORE ALLA LUCE DELLE SUE CONOSCENZE PEDAGOGICHE;</a:t>
            </a:r>
          </a:p>
          <a:p>
            <a:pPr marL="820422" lvl="1" indent="-410211" algn="l">
              <a:lnSpc>
                <a:spcPts val="760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PEDAGOGIA PUEROCENTRICA;</a:t>
            </a:r>
          </a:p>
          <a:p>
            <a:pPr marL="820422" lvl="1" indent="-410211" algn="l">
              <a:lnSpc>
                <a:spcPts val="760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PEDAGOGIA GIOCOSA;</a:t>
            </a:r>
          </a:p>
          <a:p>
            <a:pPr marL="820422" lvl="1" indent="-410211" algn="l">
              <a:lnSpc>
                <a:spcPts val="760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PEDAGOGIA ORDINATRICE;</a:t>
            </a:r>
          </a:p>
          <a:p>
            <a:pPr marL="820422" lvl="1" indent="-410211" algn="l">
              <a:lnSpc>
                <a:spcPts val="7600"/>
              </a:lnSpc>
              <a:buFont typeface="Arial"/>
              <a:buChar char="•"/>
            </a:pPr>
            <a:r>
              <a:rPr lang="en-US" sz="3800" b="1">
                <a:solidFill>
                  <a:srgbClr val="2B282B"/>
                </a:solidFill>
                <a:latin typeface="Agrandir Bold"/>
                <a:ea typeface="Agrandir Bold"/>
                <a:cs typeface="Agrandir Bold"/>
                <a:sym typeface="Agrandir Bold"/>
              </a:rPr>
              <a:t>PEDAGOGIA DEI FINI;PEDAGOGIA MATERNA;</a:t>
            </a: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  <a:p>
            <a:pPr algn="ctr">
              <a:lnSpc>
                <a:spcPts val="4239"/>
              </a:lnSpc>
            </a:pPr>
            <a:endParaRPr lang="en-US" sz="3800" b="1">
              <a:solidFill>
                <a:srgbClr val="2B282B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63169" y="8122742"/>
            <a:ext cx="3718037" cy="1135558"/>
          </a:xfrm>
          <a:custGeom>
            <a:avLst/>
            <a:gdLst/>
            <a:ahLst/>
            <a:cxnLst/>
            <a:rect l="l" t="t" r="r" b="b"/>
            <a:pathLst>
              <a:path w="3718037" h="1135558">
                <a:moveTo>
                  <a:pt x="0" y="0"/>
                </a:moveTo>
                <a:lnTo>
                  <a:pt x="3718037" y="0"/>
                </a:lnTo>
                <a:lnTo>
                  <a:pt x="3718037" y="1135558"/>
                </a:lnTo>
                <a:lnTo>
                  <a:pt x="0" y="11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Personalizzato</PresentationFormat>
  <Paragraphs>68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Agrandir Bold</vt:lpstr>
      <vt:lpstr>Open Sans Bold</vt:lpstr>
      <vt:lpstr>Calibri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MODULO4</dc:title>
  <dc:creator>GIUSEPPE</dc:creator>
  <cp:lastModifiedBy>GIUSEPPE</cp:lastModifiedBy>
  <cp:revision>2</cp:revision>
  <dcterms:created xsi:type="dcterms:W3CDTF">2006-08-16T00:00:00Z</dcterms:created>
  <dcterms:modified xsi:type="dcterms:W3CDTF">2025-02-18T08:48:18Z</dcterms:modified>
  <dc:identifier>DAGN8DW-yo8</dc:identifier>
</cp:coreProperties>
</file>